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54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71868" y="1142990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389014" y="2048171"/>
            <a:ext cx="3889572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简单机械 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35" indent="0" algn="ctr">
              <a:buNone/>
            </a:pPr>
            <a:endParaRPr lang="zh-CN" altLang="en-US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8024" y="2812470"/>
            <a:ext cx="396044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12.2 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滑轮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6028">
            <a:off x="464114" y="696112"/>
            <a:ext cx="3331419" cy="3331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20" name="矩形 19"/>
          <p:cNvSpPr/>
          <p:nvPr/>
        </p:nvSpPr>
        <p:spPr>
          <a:xfrm>
            <a:off x="659606" y="1277541"/>
            <a:ext cx="334566" cy="33456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5373" name="TextBox 2"/>
          <p:cNvSpPr txBox="1">
            <a:spLocks noChangeArrowheads="1"/>
          </p:cNvSpPr>
          <p:nvPr/>
        </p:nvSpPr>
        <p:spPr bwMode="auto">
          <a:xfrm>
            <a:off x="1029891" y="1202531"/>
            <a:ext cx="5010150" cy="2976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61913" indent="-61913" defTabSz="342900">
              <a:lnSpc>
                <a:spcPct val="150000"/>
              </a:lnSpc>
              <a:buFont typeface="Arial" panose="020B0604020202020204" pitchFamily="34" charset="0"/>
              <a:defRPr/>
            </a:pP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关于滑轮组，下列说法较全面的是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61913" indent="-61913" defTabSz="342900">
              <a:lnSpc>
                <a:spcPct val="150000"/>
              </a:lnSpc>
              <a:buFont typeface="Arial" panose="020B0604020202020204" pitchFamily="34" charset="0"/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．一定省力，且能改变力的方向</a:t>
            </a:r>
          </a:p>
          <a:p>
            <a:pPr marL="61913" indent="-61913" defTabSz="342900">
              <a:lnSpc>
                <a:spcPct val="150000"/>
              </a:lnSpc>
              <a:buFont typeface="Arial" panose="020B0604020202020204" pitchFamily="34" charset="0"/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．一定省力，但不能改变力的方向</a:t>
            </a:r>
          </a:p>
          <a:p>
            <a:pPr marL="401479" indent="-401479" defTabSz="342900">
              <a:lnSpc>
                <a:spcPct val="150000"/>
              </a:lnSpc>
              <a:buFont typeface="Arial" panose="020B0604020202020204" pitchFamily="34" charset="0"/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．有时能省力，又能改变力的方向，有时可以省力，但不能改变力的方向</a:t>
            </a:r>
          </a:p>
          <a:p>
            <a:pPr marL="401479" indent="-401479" defTabSz="342900">
              <a:lnSpc>
                <a:spcPct val="150000"/>
              </a:lnSpc>
              <a:buFont typeface="Arial" panose="020B0604020202020204" pitchFamily="34" charset="0"/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．肯定可以改变力的方向，省力与否要具体分析</a:t>
            </a:r>
          </a:p>
        </p:txBody>
      </p:sp>
      <p:sp>
        <p:nvSpPr>
          <p:cNvPr id="27" name="矩形 26"/>
          <p:cNvSpPr/>
          <p:nvPr/>
        </p:nvSpPr>
        <p:spPr>
          <a:xfrm>
            <a:off x="4708923" y="1313260"/>
            <a:ext cx="302419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2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20" name="矩形 19"/>
          <p:cNvSpPr/>
          <p:nvPr/>
        </p:nvSpPr>
        <p:spPr>
          <a:xfrm>
            <a:off x="561975" y="1216819"/>
            <a:ext cx="334566" cy="33456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46082" name="TextBox 2"/>
          <p:cNvSpPr txBox="1"/>
          <p:nvPr/>
        </p:nvSpPr>
        <p:spPr>
          <a:xfrm>
            <a:off x="801291" y="1123950"/>
            <a:ext cx="5375672" cy="29765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marL="61913" indent="-61913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用图示的滑轮或滑轮组，将同一物体匀速提高</a:t>
            </a:r>
            <a:r>
              <a:rPr lang="en-US" altLang="zh-CN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，滑轮重和摩擦不计，最省力的是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pPr marL="61913" indent="-61913">
              <a:lnSpc>
                <a:spcPct val="150000"/>
              </a:lnSpc>
            </a:pP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1913" indent="-61913">
              <a:lnSpc>
                <a:spcPct val="150000"/>
              </a:lnSpc>
            </a:pP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1913" indent="-61913">
              <a:lnSpc>
                <a:spcPct val="150000"/>
              </a:lnSpc>
            </a:pP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1913" indent="-61913">
              <a:lnSpc>
                <a:spcPct val="150000"/>
              </a:lnSpc>
            </a:pP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1913" indent="-61913"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A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6083" name="Picture 15" descr="A2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193132"/>
            <a:ext cx="4131469" cy="13501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矩形 22"/>
          <p:cNvSpPr/>
          <p:nvPr/>
        </p:nvSpPr>
        <p:spPr>
          <a:xfrm>
            <a:off x="5624513" y="1650207"/>
            <a:ext cx="302419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7504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51201" name="TextBox 1"/>
          <p:cNvSpPr txBox="1"/>
          <p:nvPr/>
        </p:nvSpPr>
        <p:spPr>
          <a:xfrm>
            <a:off x="1017985" y="876301"/>
            <a:ext cx="5399484" cy="89892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仔细观察自行车，着看它上而有几种简单机械，分别说明它们各起到了什么作用。</a:t>
            </a:r>
            <a:endParaRPr lang="zh-CN" alt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5085" y="953691"/>
            <a:ext cx="334566" cy="33456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21" name="Rectangle 14"/>
          <p:cNvSpPr/>
          <p:nvPr/>
        </p:nvSpPr>
        <p:spPr>
          <a:xfrm>
            <a:off x="990600" y="1756172"/>
            <a:ext cx="5139929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有两种简单机械：杠杆，如刹车，可以省距离；轮轴，如轮盘、脚踏板，可以省力。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04" name="TextBox 22"/>
          <p:cNvSpPr txBox="1"/>
          <p:nvPr/>
        </p:nvSpPr>
        <p:spPr>
          <a:xfrm>
            <a:off x="1004888" y="2722959"/>
            <a:ext cx="5166122" cy="89892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解释课本中的科学漫画。一个人要拉起比他体重大的重物，用定滑轮行吗？应该怎么办？</a:t>
            </a:r>
          </a:p>
        </p:txBody>
      </p:sp>
      <p:sp>
        <p:nvSpPr>
          <p:cNvPr id="24" name="矩形 23"/>
          <p:cNvSpPr/>
          <p:nvPr/>
        </p:nvSpPr>
        <p:spPr>
          <a:xfrm>
            <a:off x="675085" y="2813447"/>
            <a:ext cx="334566" cy="33456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25" name="Rectangle 14"/>
          <p:cNvSpPr/>
          <p:nvPr/>
        </p:nvSpPr>
        <p:spPr>
          <a:xfrm>
            <a:off x="997744" y="3593307"/>
            <a:ext cx="5141119" cy="4845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不行；应使用动滑轮或者滑轮组。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69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18449" name="Rectangle 87"/>
          <p:cNvSpPr/>
          <p:nvPr/>
        </p:nvSpPr>
        <p:spPr>
          <a:xfrm>
            <a:off x="3655219" y="1437085"/>
            <a:ext cx="3186113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  <a:buChar char="•"/>
            </a:pPr>
            <a:r>
              <a:rPr lang="zh-CN" altLang="en-US" sz="2100" b="1" dirty="0">
                <a:latin typeface="宋体" panose="02010600030101010101" pitchFamily="2" charset="-122"/>
              </a:rPr>
              <a:t>物体能被提起吗？</a:t>
            </a:r>
          </a:p>
        </p:txBody>
      </p:sp>
      <p:sp>
        <p:nvSpPr>
          <p:cNvPr id="27" name="Rectangle 88"/>
          <p:cNvSpPr/>
          <p:nvPr/>
        </p:nvSpPr>
        <p:spPr>
          <a:xfrm>
            <a:off x="3656410" y="1868091"/>
            <a:ext cx="3455194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  <a:buChar char="•"/>
            </a:pPr>
            <a:r>
              <a:rPr lang="zh-CN" altLang="en-US" sz="2100" b="1" dirty="0">
                <a:latin typeface="宋体" panose="02010600030101010101" pitchFamily="2" charset="-122"/>
              </a:rPr>
              <a:t>动滑轮对物体的拉力？</a:t>
            </a:r>
          </a:p>
        </p:txBody>
      </p:sp>
      <p:sp>
        <p:nvSpPr>
          <p:cNvPr id="28" name="Rectangle 89"/>
          <p:cNvSpPr/>
          <p:nvPr/>
        </p:nvSpPr>
        <p:spPr>
          <a:xfrm>
            <a:off x="3656410" y="2355057"/>
            <a:ext cx="3562350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  <a:buChar char="•"/>
            </a:pPr>
            <a:r>
              <a:rPr lang="zh-CN" altLang="en-US" sz="2100" b="1" dirty="0">
                <a:latin typeface="宋体" panose="02010600030101010101" pitchFamily="2" charset="-122"/>
              </a:rPr>
              <a:t>地面对物体的支持力？</a:t>
            </a:r>
          </a:p>
        </p:txBody>
      </p:sp>
      <p:sp>
        <p:nvSpPr>
          <p:cNvPr id="29" name="Rectangle 90"/>
          <p:cNvSpPr/>
          <p:nvPr/>
        </p:nvSpPr>
        <p:spPr>
          <a:xfrm>
            <a:off x="3656410" y="2894410"/>
            <a:ext cx="3346847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  <a:buChar char="•"/>
            </a:pPr>
            <a:r>
              <a:rPr lang="zh-CN" altLang="en-US" sz="2100" b="1" dirty="0">
                <a:latin typeface="宋体" panose="02010600030101010101" pitchFamily="2" charset="-122"/>
              </a:rPr>
              <a:t>物体对地面的压力？</a:t>
            </a:r>
          </a:p>
        </p:txBody>
      </p:sp>
      <p:sp>
        <p:nvSpPr>
          <p:cNvPr id="18445" name="Text Box 78"/>
          <p:cNvSpPr txBox="1"/>
          <p:nvPr/>
        </p:nvSpPr>
        <p:spPr>
          <a:xfrm>
            <a:off x="1143000" y="2234804"/>
            <a:ext cx="1026319" cy="342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F=</a:t>
            </a:r>
            <a:r>
              <a:rPr lang="en-US" altLang="zh-CN" b="1">
                <a:latin typeface="Times New Roman" panose="02020603050405020304" pitchFamily="18" charset="0"/>
              </a:rPr>
              <a:t>10 N</a:t>
            </a:r>
          </a:p>
        </p:txBody>
      </p:sp>
      <p:sp>
        <p:nvSpPr>
          <p:cNvPr id="18446" name="Text Box 79"/>
          <p:cNvSpPr txBox="1"/>
          <p:nvPr/>
        </p:nvSpPr>
        <p:spPr>
          <a:xfrm>
            <a:off x="2493169" y="2808685"/>
            <a:ext cx="945356" cy="90024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G</a:t>
            </a:r>
            <a:r>
              <a:rPr lang="zh-CN" altLang="en-US" b="1" baseline="-25000" dirty="0">
                <a:latin typeface="Times New Roman" panose="02020603050405020304" pitchFamily="18" charset="0"/>
              </a:rPr>
              <a:t>动</a:t>
            </a:r>
            <a:r>
              <a:rPr lang="en-US" altLang="zh-CN" b="1">
                <a:latin typeface="Times New Roman" panose="02020603050405020304" pitchFamily="18" charset="0"/>
              </a:rPr>
              <a:t>=5 N</a:t>
            </a:r>
          </a:p>
          <a:p>
            <a:endParaRPr lang="en-US" altLang="zh-CN" b="1" i="1">
              <a:latin typeface="Times New Roman" panose="02020603050405020304" pitchFamily="18" charset="0"/>
            </a:endParaRPr>
          </a:p>
          <a:p>
            <a:r>
              <a:rPr lang="en-US" altLang="zh-CN" b="1" i="1">
                <a:latin typeface="Times New Roman" panose="02020603050405020304" pitchFamily="18" charset="0"/>
              </a:rPr>
              <a:t>G</a:t>
            </a:r>
            <a:r>
              <a:rPr lang="en-US" altLang="zh-CN" b="1">
                <a:latin typeface="Times New Roman" panose="02020603050405020304" pitchFamily="18" charset="0"/>
              </a:rPr>
              <a:t>=50 N</a:t>
            </a:r>
          </a:p>
        </p:txBody>
      </p:sp>
      <p:grpSp>
        <p:nvGrpSpPr>
          <p:cNvPr id="18496" name="组合 18495"/>
          <p:cNvGrpSpPr/>
          <p:nvPr/>
        </p:nvGrpSpPr>
        <p:grpSpPr>
          <a:xfrm>
            <a:off x="1885950" y="1087042"/>
            <a:ext cx="657225" cy="2172890"/>
            <a:chOff x="1179" y="856"/>
            <a:chExt cx="552" cy="1825"/>
          </a:xfrm>
        </p:grpSpPr>
        <p:sp>
          <p:nvSpPr>
            <p:cNvPr id="18462" name="Line 223"/>
            <p:cNvSpPr/>
            <p:nvPr/>
          </p:nvSpPr>
          <p:spPr>
            <a:xfrm flipV="1">
              <a:off x="1207" y="1140"/>
              <a:ext cx="85" cy="102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stealth" w="med" len="lg"/>
              <a:tailEnd type="none" w="med" len="med"/>
            </a:ln>
          </p:spPr>
        </p:sp>
        <p:sp>
          <p:nvSpPr>
            <p:cNvPr id="18463" name="Line 222"/>
            <p:cNvSpPr/>
            <p:nvPr/>
          </p:nvSpPr>
          <p:spPr>
            <a:xfrm flipH="1">
              <a:off x="1604" y="1112"/>
              <a:ext cx="0" cy="1243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4" name="Line 236"/>
            <p:cNvSpPr/>
            <p:nvPr/>
          </p:nvSpPr>
          <p:spPr>
            <a:xfrm flipH="1">
              <a:off x="1292" y="1395"/>
              <a:ext cx="150" cy="936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8466" name="Group 256"/>
            <p:cNvGrpSpPr/>
            <p:nvPr/>
          </p:nvGrpSpPr>
          <p:grpSpPr>
            <a:xfrm>
              <a:off x="1292" y="2047"/>
              <a:ext cx="315" cy="634"/>
              <a:chOff x="1669" y="2585"/>
              <a:chExt cx="304" cy="634"/>
            </a:xfrm>
          </p:grpSpPr>
          <p:sp>
            <p:nvSpPr>
              <p:cNvPr id="18467" name="Oval 224"/>
              <p:cNvSpPr/>
              <p:nvPr/>
            </p:nvSpPr>
            <p:spPr>
              <a:xfrm>
                <a:off x="1669" y="2725"/>
                <a:ext cx="304" cy="297"/>
              </a:xfrm>
              <a:prstGeom prst="ellipse">
                <a:avLst/>
              </a:prstGeom>
              <a:solidFill>
                <a:srgbClr val="C0C0C0"/>
              </a:solidFill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8468" name="Rectangle 225"/>
              <p:cNvSpPr/>
              <p:nvPr/>
            </p:nvSpPr>
            <p:spPr>
              <a:xfrm>
                <a:off x="1794" y="2669"/>
                <a:ext cx="41" cy="395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18469" name="Group 226"/>
              <p:cNvGrpSpPr/>
              <p:nvPr/>
            </p:nvGrpSpPr>
            <p:grpSpPr>
              <a:xfrm>
                <a:off x="1779" y="2585"/>
                <a:ext cx="69" cy="84"/>
                <a:chOff x="990" y="2466"/>
                <a:chExt cx="109" cy="131"/>
              </a:xfrm>
            </p:grpSpPr>
            <p:sp>
              <p:nvSpPr>
                <p:cNvPr id="18470" name="Oval 227"/>
                <p:cNvSpPr/>
                <p:nvPr/>
              </p:nvSpPr>
              <p:spPr>
                <a:xfrm>
                  <a:off x="1023" y="2466"/>
                  <a:ext cx="76" cy="71"/>
                </a:xfrm>
                <a:prstGeom prst="ellipse">
                  <a:avLst/>
                </a:prstGeom>
                <a:solidFill>
                  <a:srgbClr val="FFFF99"/>
                </a:solidFill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471" name="Rectangle 228"/>
                <p:cNvSpPr/>
                <p:nvPr/>
              </p:nvSpPr>
              <p:spPr>
                <a:xfrm>
                  <a:off x="990" y="2490"/>
                  <a:ext cx="65" cy="60"/>
                </a:xfrm>
                <a:prstGeom prst="rect">
                  <a:avLst/>
                </a:prstGeom>
                <a:solidFill>
                  <a:srgbClr val="FFFF99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472" name="Line 229"/>
                <p:cNvSpPr/>
                <p:nvPr/>
              </p:nvSpPr>
              <p:spPr>
                <a:xfrm>
                  <a:off x="1055" y="2537"/>
                  <a:ext cx="0" cy="6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8473" name="Oval 230"/>
              <p:cNvSpPr/>
              <p:nvPr/>
            </p:nvSpPr>
            <p:spPr>
              <a:xfrm>
                <a:off x="1807" y="2867"/>
                <a:ext cx="28" cy="13"/>
              </a:xfrm>
              <a:prstGeom prst="ellipse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8474" name="Line 232"/>
              <p:cNvSpPr/>
              <p:nvPr/>
            </p:nvSpPr>
            <p:spPr>
              <a:xfrm>
                <a:off x="1807" y="3163"/>
                <a:ext cx="0" cy="5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8475" name="Group 237"/>
              <p:cNvGrpSpPr/>
              <p:nvPr/>
            </p:nvGrpSpPr>
            <p:grpSpPr>
              <a:xfrm flipH="1" flipV="1">
                <a:off x="1790" y="3071"/>
                <a:ext cx="70" cy="85"/>
                <a:chOff x="990" y="2466"/>
                <a:chExt cx="109" cy="131"/>
              </a:xfrm>
            </p:grpSpPr>
            <p:sp>
              <p:nvSpPr>
                <p:cNvPr id="18476" name="Oval 238"/>
                <p:cNvSpPr/>
                <p:nvPr/>
              </p:nvSpPr>
              <p:spPr>
                <a:xfrm>
                  <a:off x="1023" y="2466"/>
                  <a:ext cx="76" cy="71"/>
                </a:xfrm>
                <a:prstGeom prst="ellipse">
                  <a:avLst/>
                </a:prstGeom>
                <a:solidFill>
                  <a:srgbClr val="FFF9F9"/>
                </a:solidFill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477" name="Rectangle 239"/>
                <p:cNvSpPr/>
                <p:nvPr/>
              </p:nvSpPr>
              <p:spPr>
                <a:xfrm>
                  <a:off x="990" y="2490"/>
                  <a:ext cx="65" cy="60"/>
                </a:xfrm>
                <a:prstGeom prst="rect">
                  <a:avLst/>
                </a:prstGeom>
                <a:solidFill>
                  <a:srgbClr val="FFF9F9"/>
                </a:soli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478" name="Line 240"/>
                <p:cNvSpPr/>
                <p:nvPr/>
              </p:nvSpPr>
              <p:spPr>
                <a:xfrm>
                  <a:off x="1055" y="2537"/>
                  <a:ext cx="0" cy="6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8479" name="Group 255"/>
            <p:cNvGrpSpPr/>
            <p:nvPr/>
          </p:nvGrpSpPr>
          <p:grpSpPr>
            <a:xfrm>
              <a:off x="1292" y="856"/>
              <a:ext cx="315" cy="596"/>
              <a:chOff x="1669" y="1394"/>
              <a:chExt cx="304" cy="552"/>
            </a:xfrm>
          </p:grpSpPr>
          <p:sp>
            <p:nvSpPr>
              <p:cNvPr id="18480" name="Oval 233"/>
              <p:cNvSpPr/>
              <p:nvPr/>
            </p:nvSpPr>
            <p:spPr>
              <a:xfrm flipV="1">
                <a:off x="1669" y="1522"/>
                <a:ext cx="304" cy="295"/>
              </a:xfrm>
              <a:prstGeom prst="ellipse">
                <a:avLst/>
              </a:prstGeom>
              <a:solidFill>
                <a:srgbClr val="C0C0C0"/>
              </a:solidFill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8481" name="Rectangle 234"/>
              <p:cNvSpPr/>
              <p:nvPr/>
            </p:nvSpPr>
            <p:spPr>
              <a:xfrm flipV="1">
                <a:off x="1794" y="1479"/>
                <a:ext cx="46" cy="391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8482" name="Oval 235"/>
              <p:cNvSpPr/>
              <p:nvPr/>
            </p:nvSpPr>
            <p:spPr>
              <a:xfrm>
                <a:off x="1794" y="1661"/>
                <a:ext cx="28" cy="14"/>
              </a:xfrm>
              <a:prstGeom prst="ellipse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18483" name="Group 241"/>
              <p:cNvGrpSpPr/>
              <p:nvPr/>
            </p:nvGrpSpPr>
            <p:grpSpPr>
              <a:xfrm flipH="1">
                <a:off x="1790" y="1394"/>
                <a:ext cx="70" cy="85"/>
                <a:chOff x="990" y="2466"/>
                <a:chExt cx="109" cy="131"/>
              </a:xfrm>
            </p:grpSpPr>
            <p:sp>
              <p:nvSpPr>
                <p:cNvPr id="18484" name="Oval 242"/>
                <p:cNvSpPr/>
                <p:nvPr/>
              </p:nvSpPr>
              <p:spPr>
                <a:xfrm>
                  <a:off x="1023" y="2466"/>
                  <a:ext cx="76" cy="71"/>
                </a:xfrm>
                <a:prstGeom prst="ellipse">
                  <a:avLst/>
                </a:prstGeom>
                <a:solidFill>
                  <a:srgbClr val="FFFFCC"/>
                </a:solidFill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485" name="Rectangle 243"/>
                <p:cNvSpPr/>
                <p:nvPr/>
              </p:nvSpPr>
              <p:spPr>
                <a:xfrm>
                  <a:off x="990" y="2490"/>
                  <a:ext cx="65" cy="60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486" name="Line 244"/>
                <p:cNvSpPr/>
                <p:nvPr/>
              </p:nvSpPr>
              <p:spPr>
                <a:xfrm>
                  <a:off x="1055" y="2537"/>
                  <a:ext cx="0" cy="6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8487" name="Group 245"/>
              <p:cNvGrpSpPr/>
              <p:nvPr/>
            </p:nvGrpSpPr>
            <p:grpSpPr>
              <a:xfrm flipV="1">
                <a:off x="1760" y="1861"/>
                <a:ext cx="69" cy="85"/>
                <a:chOff x="990" y="2466"/>
                <a:chExt cx="109" cy="131"/>
              </a:xfrm>
            </p:grpSpPr>
            <p:sp>
              <p:nvSpPr>
                <p:cNvPr id="18488" name="Oval 246"/>
                <p:cNvSpPr/>
                <p:nvPr/>
              </p:nvSpPr>
              <p:spPr>
                <a:xfrm>
                  <a:off x="1023" y="2466"/>
                  <a:ext cx="76" cy="71"/>
                </a:xfrm>
                <a:prstGeom prst="ellipse">
                  <a:avLst/>
                </a:prstGeom>
                <a:solidFill>
                  <a:srgbClr val="FFFF99"/>
                </a:solidFill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489" name="Rectangle 247"/>
                <p:cNvSpPr/>
                <p:nvPr/>
              </p:nvSpPr>
              <p:spPr>
                <a:xfrm>
                  <a:off x="990" y="2490"/>
                  <a:ext cx="65" cy="60"/>
                </a:xfrm>
                <a:prstGeom prst="rect">
                  <a:avLst/>
                </a:prstGeom>
                <a:solidFill>
                  <a:srgbClr val="FFFF99"/>
                </a:soli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490" name="Line 248"/>
                <p:cNvSpPr/>
                <p:nvPr/>
              </p:nvSpPr>
              <p:spPr>
                <a:xfrm>
                  <a:off x="1055" y="2537"/>
                  <a:ext cx="0" cy="6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8491" name="Line 249"/>
            <p:cNvSpPr/>
            <p:nvPr/>
          </p:nvSpPr>
          <p:spPr>
            <a:xfrm>
              <a:off x="1179" y="884"/>
              <a:ext cx="552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8495" name="组合 18494"/>
          <p:cNvGrpSpPr/>
          <p:nvPr/>
        </p:nvGrpSpPr>
        <p:grpSpPr>
          <a:xfrm>
            <a:off x="1514475" y="4090987"/>
            <a:ext cx="1620441" cy="101204"/>
            <a:chOff x="697" y="3861"/>
            <a:chExt cx="1361" cy="85"/>
          </a:xfrm>
        </p:grpSpPr>
        <p:sp>
          <p:nvSpPr>
            <p:cNvPr id="18493" name="矩形 18492"/>
            <p:cNvSpPr/>
            <p:nvPr/>
          </p:nvSpPr>
          <p:spPr>
            <a:xfrm>
              <a:off x="697" y="3861"/>
              <a:ext cx="1361" cy="85"/>
            </a:xfrm>
            <a:prstGeom prst="rect">
              <a:avLst/>
            </a:prstGeom>
            <a:pattFill prst="wdUpDiag">
              <a:fgClr>
                <a:srgbClr val="990000"/>
              </a:fgClr>
              <a:bgClr>
                <a:srgbClr val="FFBC79"/>
              </a:bgClr>
            </a:patt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4" name="直接连接符 18493"/>
            <p:cNvSpPr/>
            <p:nvPr/>
          </p:nvSpPr>
          <p:spPr>
            <a:xfrm>
              <a:off x="697" y="3861"/>
              <a:ext cx="1361" cy="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8498" name="组合 18497"/>
          <p:cNvGrpSpPr/>
          <p:nvPr/>
        </p:nvGrpSpPr>
        <p:grpSpPr>
          <a:xfrm>
            <a:off x="1987153" y="3180160"/>
            <a:ext cx="404813" cy="910828"/>
            <a:chOff x="1094" y="3096"/>
            <a:chExt cx="340" cy="765"/>
          </a:xfrm>
        </p:grpSpPr>
        <p:sp>
          <p:nvSpPr>
            <p:cNvPr id="18492" name="矩形 18491"/>
            <p:cNvSpPr/>
            <p:nvPr/>
          </p:nvSpPr>
          <p:spPr>
            <a:xfrm>
              <a:off x="1094" y="3549"/>
              <a:ext cx="340" cy="312"/>
            </a:xfrm>
            <a:prstGeom prst="rect">
              <a:avLst/>
            </a:prstGeom>
            <a:solidFill>
              <a:srgbClr val="777777"/>
            </a:solidFill>
            <a:ln w="19050" cap="flat" cmpd="sng">
              <a:solidFill>
                <a:srgbClr val="4D4D4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7" name="直接连接符 18496"/>
            <p:cNvSpPr/>
            <p:nvPr/>
          </p:nvSpPr>
          <p:spPr>
            <a:xfrm>
              <a:off x="1264" y="3096"/>
              <a:ext cx="0" cy="45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127786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7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课堂总结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单圆角矩形 1"/>
          <p:cNvSpPr/>
          <p:nvPr/>
        </p:nvSpPr>
        <p:spPr>
          <a:xfrm>
            <a:off x="2129533" y="1516852"/>
            <a:ext cx="1285884" cy="1768091"/>
          </a:xfrm>
          <a:prstGeom prst="snipRound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zh-CN" altLang="en-US" sz="2100" b="1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定滑轮</a:t>
            </a:r>
          </a:p>
        </p:txBody>
      </p:sp>
      <p:sp>
        <p:nvSpPr>
          <p:cNvPr id="6" name="单圆角矩形 5"/>
          <p:cNvSpPr/>
          <p:nvPr/>
        </p:nvSpPr>
        <p:spPr>
          <a:xfrm>
            <a:off x="4272673" y="1516852"/>
            <a:ext cx="1285884" cy="1768091"/>
          </a:xfrm>
          <a:prstGeom prst="snip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zh-CN" altLang="en-US" sz="2100" b="1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动滑轮</a:t>
            </a:r>
          </a:p>
        </p:txBody>
      </p:sp>
      <p:sp>
        <p:nvSpPr>
          <p:cNvPr id="7" name="单圆角矩形 6"/>
          <p:cNvSpPr/>
          <p:nvPr/>
        </p:nvSpPr>
        <p:spPr>
          <a:xfrm>
            <a:off x="6255077" y="1570431"/>
            <a:ext cx="1285884" cy="1768091"/>
          </a:xfrm>
          <a:prstGeom prst="snipRound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zh-CN" altLang="en-US" sz="2100" b="1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滑轮组</a:t>
            </a:r>
          </a:p>
        </p:txBody>
      </p:sp>
      <p:sp>
        <p:nvSpPr>
          <p:cNvPr id="8" name="燕尾形 7"/>
          <p:cNvSpPr/>
          <p:nvPr/>
        </p:nvSpPr>
        <p:spPr>
          <a:xfrm>
            <a:off x="3683309" y="1945480"/>
            <a:ext cx="375050" cy="910835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sz="1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5719292" y="1891902"/>
            <a:ext cx="375050" cy="910835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sz="1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2288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8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板书设计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344454" y="1135857"/>
            <a:ext cx="7282339" cy="329993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00025"/>
            <a:r>
              <a:rPr lang="en-US" altLang="zh-CN" sz="2100" b="1">
                <a:ea typeface="宋体" panose="02010600030101010101" pitchFamily="2" charset="-122"/>
              </a:rPr>
              <a:t>        12.2 </a:t>
            </a:r>
            <a:r>
              <a:rPr lang="zh-CN" altLang="en-US" sz="2100" b="1">
                <a:ea typeface="宋体" panose="02010600030101010101" pitchFamily="2" charset="-122"/>
              </a:rPr>
              <a:t>滑轮</a:t>
            </a:r>
          </a:p>
          <a:p>
            <a:pPr indent="200025"/>
            <a:r>
              <a:rPr lang="zh-CN" altLang="en-US" sz="2100" b="1">
                <a:ea typeface="宋体" panose="02010600030101010101" pitchFamily="2" charset="-122"/>
              </a:rPr>
              <a:t>一、定滑轮：转轴固定不动的滑轮。</a:t>
            </a:r>
          </a:p>
          <a:p>
            <a:pPr indent="200025"/>
            <a:r>
              <a:rPr lang="zh-CN" altLang="en-US" sz="2100" b="1">
                <a:ea typeface="宋体" panose="02010600030101010101" pitchFamily="2" charset="-122"/>
              </a:rPr>
              <a:t>    特点：不能省力，但可改变了力的方向。</a:t>
            </a:r>
          </a:p>
          <a:p>
            <a:pPr indent="200025"/>
            <a:r>
              <a:rPr lang="zh-CN" altLang="en-US" sz="2100" b="1">
                <a:ea typeface="宋体" panose="02010600030101010101" pitchFamily="2" charset="-122"/>
              </a:rPr>
              <a:t>    实质：等臂杠杆。</a:t>
            </a:r>
          </a:p>
          <a:p>
            <a:pPr indent="200025"/>
            <a:r>
              <a:rPr lang="zh-CN" altLang="en-US" sz="2100" b="1">
                <a:ea typeface="宋体" panose="02010600030101010101" pitchFamily="2" charset="-122"/>
              </a:rPr>
              <a:t>二、动滑轮：转动轴</a:t>
            </a:r>
            <a:r>
              <a:rPr lang="en-US" sz="2100" b="1">
                <a:latin typeface="宋体" panose="02010600030101010101" pitchFamily="2" charset="-122"/>
              </a:rPr>
              <a:t> </a:t>
            </a:r>
            <a:r>
              <a:rPr lang="zh-CN" altLang="en-US" sz="2100" b="1">
                <a:ea typeface="宋体" panose="02010600030101010101" pitchFamily="2" charset="-122"/>
              </a:rPr>
              <a:t>与重物一起移动的滑轮。</a:t>
            </a:r>
            <a:endParaRPr lang="en-US" sz="2100" b="1">
              <a:latin typeface="宋体" panose="02010600030101010101" pitchFamily="2" charset="-122"/>
            </a:endParaRPr>
          </a:p>
          <a:p>
            <a:pPr indent="200025"/>
            <a:r>
              <a:rPr lang="en-US" sz="2100" b="1">
                <a:latin typeface="宋体" panose="02010600030101010101" pitchFamily="2" charset="-122"/>
              </a:rPr>
              <a:t>   </a:t>
            </a:r>
            <a:r>
              <a:rPr lang="zh-CN" altLang="en-US" sz="2100" b="1">
                <a:ea typeface="宋体" panose="02010600030101010101" pitchFamily="2" charset="-122"/>
              </a:rPr>
              <a:t>特点：能省力一半，但不能改变力的方向。</a:t>
            </a:r>
            <a:endParaRPr lang="en-US" sz="2100" b="1">
              <a:latin typeface="宋体" panose="02010600030101010101" pitchFamily="2" charset="-122"/>
            </a:endParaRPr>
          </a:p>
          <a:p>
            <a:pPr indent="200025"/>
            <a:r>
              <a:rPr lang="en-US" sz="2100" b="1">
                <a:latin typeface="宋体" panose="02010600030101010101" pitchFamily="2" charset="-122"/>
              </a:rPr>
              <a:t>   </a:t>
            </a:r>
            <a:r>
              <a:rPr lang="zh-CN" altLang="en-US" sz="2100" b="1">
                <a:ea typeface="宋体" panose="02010600030101010101" pitchFamily="2" charset="-122"/>
              </a:rPr>
              <a:t>实质：动力臂是阻力臂两倍的杠杆。</a:t>
            </a:r>
          </a:p>
          <a:p>
            <a:pPr indent="200025"/>
            <a:r>
              <a:rPr lang="zh-CN" altLang="en-US" sz="2100" b="1">
                <a:ea typeface="宋体" panose="02010600030101010101" pitchFamily="2" charset="-122"/>
              </a:rPr>
              <a:t>三、滑轮组：</a:t>
            </a:r>
            <a:endParaRPr lang="en-US" sz="2100" b="1">
              <a:latin typeface="宋体" panose="02010600030101010101" pitchFamily="2" charset="-122"/>
            </a:endParaRPr>
          </a:p>
          <a:p>
            <a:pPr indent="200025"/>
            <a:r>
              <a:rPr lang="en-US" sz="2100" b="1">
                <a:latin typeface="宋体" panose="02010600030101010101" pitchFamily="2" charset="-122"/>
              </a:rPr>
              <a:t>   </a:t>
            </a:r>
            <a:r>
              <a:rPr lang="zh-CN" altLang="en-US" sz="2100" b="1">
                <a:ea typeface="宋体" panose="02010600030101010101" pitchFamily="2" charset="-122"/>
              </a:rPr>
              <a:t>特点：使用滑轮组时，动滑轮被几股绳子吊起，所用力就是物重和动滑轮的几分之一。</a:t>
            </a:r>
          </a:p>
        </p:txBody>
      </p:sp>
    </p:spTree>
    <p:extLst>
      <p:ext uri="{BB962C8B-B14F-4D97-AF65-F5344CB8AC3E}">
        <p14:creationId xmlns:p14="http://schemas.microsoft.com/office/powerpoint/2010/main" val="1403891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1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5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情景导入</a:t>
            </a:r>
            <a:endParaRPr lang="zh-CN" altLang="en-US" sz="24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350044" y="1848326"/>
            <a:ext cx="3810000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ea typeface="宋体" panose="02010600030101010101" pitchFamily="2" charset="-122"/>
              </a:rPr>
              <a:t>    </a:t>
            </a:r>
            <a:r>
              <a:rPr lang="zh-CN" altLang="en-US" sz="2400">
                <a:ea typeface="宋体" panose="02010600030101010101" pitchFamily="2" charset="-122"/>
              </a:rPr>
              <a:t>我们用力向下拉绳子，国旗上升，你知道旗杆的顶部有什么装置吗？</a:t>
            </a:r>
          </a:p>
        </p:txBody>
      </p:sp>
      <p:pic>
        <p:nvPicPr>
          <p:cNvPr id="6" name="人教版 八年级物理下册12.2滑轮 升旗中滑轮的运用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02016" y="942499"/>
            <a:ext cx="4022408" cy="356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564565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1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5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情景导入</a:t>
            </a:r>
            <a:endParaRPr lang="zh-CN" altLang="en-US" sz="24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文本框 1"/>
          <p:cNvSpPr txBox="1"/>
          <p:nvPr/>
        </p:nvSpPr>
        <p:spPr>
          <a:xfrm>
            <a:off x="493871" y="1521143"/>
            <a:ext cx="3459480" cy="22845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/>
              <a:t>   </a:t>
            </a:r>
            <a:r>
              <a:rPr lang="zh-CN" altLang="en-US" sz="2400"/>
              <a:t>杠杆是一种常用的简单机械，除了杠杆之外，滑轮也是一种简单机械，他在日常生活中的应用也很广泛</a:t>
            </a:r>
            <a:r>
              <a:rPr lang="en-US" altLang="zh-CN" sz="2400"/>
              <a:t>.</a:t>
            </a:r>
            <a:r>
              <a:rPr lang="zh-CN" altLang="en-US" sz="2400"/>
              <a:t>使用滑轮能给我们带来哪些好处呢？</a:t>
            </a:r>
          </a:p>
        </p:txBody>
      </p:sp>
      <p:grpSp>
        <p:nvGrpSpPr>
          <p:cNvPr id="4114" name="组合 4113"/>
          <p:cNvGrpSpPr/>
          <p:nvPr/>
        </p:nvGrpSpPr>
        <p:grpSpPr>
          <a:xfrm>
            <a:off x="4151948" y="730091"/>
            <a:ext cx="4038124" cy="3720465"/>
            <a:chOff x="1973" y="969"/>
            <a:chExt cx="1836" cy="1252"/>
          </a:xfrm>
        </p:grpSpPr>
        <p:pic>
          <p:nvPicPr>
            <p:cNvPr id="4115" name="图片 4114" descr="滑轮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3" y="969"/>
              <a:ext cx="1836" cy="12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6" name="矩形 4115"/>
            <p:cNvSpPr/>
            <p:nvPr/>
          </p:nvSpPr>
          <p:spPr>
            <a:xfrm>
              <a:off x="2001" y="986"/>
              <a:ext cx="1786" cy="1207"/>
            </a:xfrm>
            <a:prstGeom prst="rect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8179670"/>
      </p:ext>
    </p:ext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2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学习目标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22985" y="1405890"/>
            <a:ext cx="6701314" cy="233076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00025"/>
            <a:r>
              <a:rPr lang="en-US" altLang="zh-CN" sz="2100" b="1">
                <a:ea typeface="宋体" panose="02010600030101010101" pitchFamily="2" charset="-122"/>
              </a:rPr>
              <a:t>  1.</a:t>
            </a:r>
            <a:r>
              <a:rPr lang="zh-CN" altLang="en-US" sz="2100" b="1">
                <a:ea typeface="宋体" panose="02010600030101010101" pitchFamily="2" charset="-122"/>
              </a:rPr>
              <a:t>认识定滑轮和动滑轮。</a:t>
            </a:r>
          </a:p>
          <a:p>
            <a:pPr indent="200025"/>
            <a:endParaRPr lang="zh-CN" altLang="en-US" sz="2100" b="1">
              <a:ea typeface="宋体" panose="02010600030101010101" pitchFamily="2" charset="-122"/>
            </a:endParaRPr>
          </a:p>
          <a:p>
            <a:pPr indent="200025"/>
            <a:r>
              <a:rPr lang="en-US" altLang="zh-CN" sz="2100" b="1">
                <a:ea typeface="宋体" panose="02010600030101010101" pitchFamily="2" charset="-122"/>
              </a:rPr>
              <a:t>  2.</a:t>
            </a:r>
            <a:r>
              <a:rPr lang="zh-CN" altLang="en-US" sz="2100" b="1">
                <a:ea typeface="宋体" panose="02010600030101010101" pitchFamily="2" charset="-122"/>
              </a:rPr>
              <a:t>知道定滑轮、动滑轮和滑轮组的作用。</a:t>
            </a:r>
            <a:r>
              <a:rPr lang="en-US" sz="2100" b="1">
                <a:latin typeface="宋体" panose="02010600030101010101" pitchFamily="2" charset="-122"/>
              </a:rPr>
              <a:t> </a:t>
            </a:r>
          </a:p>
          <a:p>
            <a:pPr indent="200025"/>
            <a:endParaRPr lang="zh-CN" altLang="en-US" sz="2100" b="1">
              <a:ea typeface="宋体" panose="02010600030101010101" pitchFamily="2" charset="-122"/>
            </a:endParaRPr>
          </a:p>
          <a:p>
            <a:pPr indent="200025"/>
            <a:r>
              <a:rPr lang="en-US" altLang="zh-CN" sz="2100" b="1">
                <a:ea typeface="宋体" panose="02010600030101010101" pitchFamily="2" charset="-122"/>
              </a:rPr>
              <a:t>  3.</a:t>
            </a:r>
            <a:r>
              <a:rPr lang="zh-CN" altLang="en-US" sz="2100" b="1">
                <a:ea typeface="宋体" panose="02010600030101010101" pitchFamily="2" charset="-122"/>
              </a:rPr>
              <a:t>会根据要求使用和组装滑轮。</a:t>
            </a:r>
          </a:p>
          <a:p>
            <a:pPr indent="200025"/>
            <a:endParaRPr lang="zh-CN" altLang="en-US" sz="2100" b="1">
              <a:ea typeface="宋体" panose="02010600030101010101" pitchFamily="2" charset="-122"/>
            </a:endParaRPr>
          </a:p>
          <a:p>
            <a:pPr indent="200025"/>
            <a:r>
              <a:rPr lang="en-US" altLang="zh-CN" sz="2100" b="1">
                <a:ea typeface="宋体" panose="02010600030101010101" pitchFamily="2" charset="-122"/>
              </a:rPr>
              <a:t>  4.</a:t>
            </a:r>
            <a:r>
              <a:rPr lang="zh-CN" altLang="en-US" sz="2100" b="1">
                <a:ea typeface="宋体" panose="02010600030101010101" pitchFamily="2" charset="-122"/>
              </a:rPr>
              <a:t>了解其他简单机械（轮轴、斜面等）的一些应用。</a:t>
            </a:r>
          </a:p>
        </p:txBody>
      </p:sp>
    </p:spTree>
    <p:extLst>
      <p:ext uri="{BB962C8B-B14F-4D97-AF65-F5344CB8AC3E}">
        <p14:creationId xmlns:p14="http://schemas.microsoft.com/office/powerpoint/2010/main" val="1443839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3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讲授新课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2" name="Picture 2" descr="200735172412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62" y="1907382"/>
            <a:ext cx="2892029" cy="19276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2" name="Rectangle 3"/>
          <p:cNvSpPr txBox="1">
            <a:spLocks noRot="1"/>
          </p:cNvSpPr>
          <p:nvPr/>
        </p:nvSpPr>
        <p:spPr>
          <a:xfrm>
            <a:off x="1294210" y="1065610"/>
            <a:ext cx="1419225" cy="3131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r>
              <a:rPr lang="zh-CN" altLang="en-US" b="1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</a:rPr>
              <a:t>滑轮的构成</a:t>
            </a:r>
          </a:p>
        </p:txBody>
      </p:sp>
      <p:sp>
        <p:nvSpPr>
          <p:cNvPr id="35" name="Line 4"/>
          <p:cNvSpPr>
            <a:spLocks noChangeShapeType="1"/>
          </p:cNvSpPr>
          <p:nvPr/>
        </p:nvSpPr>
        <p:spPr bwMode="auto">
          <a:xfrm flipV="1">
            <a:off x="2214563" y="2193131"/>
            <a:ext cx="2171700" cy="57150"/>
          </a:xfrm>
          <a:prstGeom prst="line">
            <a:avLst/>
          </a:prstGeom>
          <a:noFill/>
          <a:ln w="82550">
            <a:solidFill>
              <a:schemeClr val="tx2"/>
            </a:solidFill>
            <a:round/>
            <a:tailEnd type="triangle" w="med" len="med"/>
          </a:ln>
          <a:effectLst/>
        </p:spPr>
        <p:txBody>
          <a:bodyPr lIns="68580" tIns="34290" rIns="68580" bIns="34290"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 Box 5"/>
          <p:cNvSpPr txBox="1"/>
          <p:nvPr/>
        </p:nvSpPr>
        <p:spPr>
          <a:xfrm>
            <a:off x="1843087" y="2076451"/>
            <a:ext cx="370935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轴</a:t>
            </a:r>
          </a:p>
        </p:txBody>
      </p:sp>
      <p:sp>
        <p:nvSpPr>
          <p:cNvPr id="41" name="Line 6"/>
          <p:cNvSpPr>
            <a:spLocks noChangeShapeType="1"/>
          </p:cNvSpPr>
          <p:nvPr/>
        </p:nvSpPr>
        <p:spPr bwMode="auto">
          <a:xfrm flipV="1">
            <a:off x="2320529" y="2576512"/>
            <a:ext cx="1450181" cy="34529"/>
          </a:xfrm>
          <a:prstGeom prst="line">
            <a:avLst/>
          </a:prstGeom>
          <a:noFill/>
          <a:ln w="69850">
            <a:solidFill>
              <a:schemeClr val="tx2"/>
            </a:solidFill>
            <a:round/>
            <a:tailEnd type="triangle" w="med" len="med"/>
          </a:ln>
          <a:effectLst/>
        </p:spPr>
        <p:txBody>
          <a:bodyPr lIns="68580" tIns="34290" rIns="68580" bIns="34290"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 Box 7"/>
          <p:cNvSpPr txBox="1"/>
          <p:nvPr/>
        </p:nvSpPr>
        <p:spPr>
          <a:xfrm>
            <a:off x="1914525" y="2427685"/>
            <a:ext cx="514350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框</a:t>
            </a:r>
          </a:p>
        </p:txBody>
      </p:sp>
      <p:sp>
        <p:nvSpPr>
          <p:cNvPr id="43" name="Line 8"/>
          <p:cNvSpPr>
            <a:spLocks noChangeShapeType="1"/>
          </p:cNvSpPr>
          <p:nvPr/>
        </p:nvSpPr>
        <p:spPr bwMode="auto">
          <a:xfrm flipH="1" flipV="1">
            <a:off x="4750594" y="2636044"/>
            <a:ext cx="917972" cy="785813"/>
          </a:xfrm>
          <a:prstGeom prst="line">
            <a:avLst/>
          </a:prstGeom>
          <a:noFill/>
          <a:ln w="82550">
            <a:solidFill>
              <a:schemeClr val="tx2"/>
            </a:solidFill>
            <a:round/>
            <a:tailEnd type="triangle" w="med" len="med"/>
          </a:ln>
          <a:effectLst/>
        </p:spPr>
        <p:txBody>
          <a:bodyPr lIns="68580" tIns="34290" rIns="68580" bIns="34290"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 Box 9"/>
          <p:cNvSpPr txBox="1"/>
          <p:nvPr/>
        </p:nvSpPr>
        <p:spPr>
          <a:xfrm>
            <a:off x="5831681" y="3367088"/>
            <a:ext cx="370935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轮</a:t>
            </a:r>
          </a:p>
        </p:txBody>
      </p:sp>
      <p:sp>
        <p:nvSpPr>
          <p:cNvPr id="45" name="Text Box 10"/>
          <p:cNvSpPr txBox="1"/>
          <p:nvPr/>
        </p:nvSpPr>
        <p:spPr>
          <a:xfrm>
            <a:off x="3562350" y="3517107"/>
            <a:ext cx="603370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滑轮</a:t>
            </a:r>
          </a:p>
        </p:txBody>
      </p:sp>
      <p:sp>
        <p:nvSpPr>
          <p:cNvPr id="46" name="Text Box 11"/>
          <p:cNvSpPr txBox="1"/>
          <p:nvPr/>
        </p:nvSpPr>
        <p:spPr>
          <a:xfrm>
            <a:off x="1944291" y="1444229"/>
            <a:ext cx="3952875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滑轮：</a:t>
            </a:r>
            <a:r>
              <a:rPr lang="zh-CN" altLang="en-US" b="1">
                <a:latin typeface="Calibri" panose="020F0502020204030204" charset="0"/>
                <a:ea typeface="宋体" panose="02010600030101010101" pitchFamily="2" charset="-122"/>
              </a:rPr>
              <a:t>周边有槽，绕轴转动的圆轮。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40644" y="1444229"/>
            <a:ext cx="603370" cy="3462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/>
              <a:t>定义</a:t>
            </a:r>
          </a:p>
        </p:txBody>
      </p:sp>
    </p:spTree>
    <p:extLst>
      <p:ext uri="{BB962C8B-B14F-4D97-AF65-F5344CB8AC3E}">
        <p14:creationId xmlns:p14="http://schemas.microsoft.com/office/powerpoint/2010/main" val="377505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2" grpId="0"/>
      <p:bldP spid="44" grpId="0"/>
      <p:bldP spid="45" grpId="0" bldLvl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076" name="Image049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759" y="2431257"/>
            <a:ext cx="5023961" cy="27122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矩形 3073"/>
          <p:cNvSpPr/>
          <p:nvPr/>
        </p:nvSpPr>
        <p:spPr>
          <a:xfrm>
            <a:off x="792004" y="815817"/>
            <a:ext cx="8211979" cy="279892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fontAlgn="auto">
              <a:lnSpc>
                <a:spcPct val="100000"/>
              </a:lnSpc>
            </a:pPr>
            <a:r>
              <a:rPr lang="zh-CN" altLang="en-US" sz="1700" b="1">
                <a:solidFill>
                  <a:srgbClr val="FF0000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1700" b="1">
                <a:solidFill>
                  <a:srgbClr val="FF0000"/>
                </a:solidFill>
                <a:latin typeface="宋体" panose="02010600030101010101" pitchFamily="2" charset="-122"/>
              </a:rPr>
              <a:t>1: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如图所示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把一个滑轮固定在铁架台上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细线一端挂钩码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另一端绕过滑轮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向下拉动细线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将钩码升高一定的高度。在拉动的过程中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滑轮的位置改变了吗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斜着拉和竖直向下拉效果相同吗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</a:p>
          <a:p>
            <a:pPr fontAlgn="auto">
              <a:lnSpc>
                <a:spcPct val="100000"/>
              </a:lnSpc>
            </a:pPr>
            <a:endParaRPr lang="en-US" altLang="zh-CN" sz="1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1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活动</a:t>
            </a:r>
            <a:r>
              <a:rPr lang="en-US" altLang="zh-CN" sz="1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2: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如图所示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将滑轮的挂钩下端挂钩码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将细线的一端固定在铁架台上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拉动另一端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将钩码升高一定的高度。在拉动的过程中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滑轮的位置改变了吗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?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斜着拉和竖直向上拉效果相同吗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?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两次活动中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拉力的大小相同吗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?</a:t>
            </a:r>
            <a:endParaRPr lang="en-US" altLang="zh-CN" sz="1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endParaRPr lang="en-US" altLang="zh-CN" sz="1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endParaRPr lang="en-US" altLang="zh-CN" sz="17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098" name="矩形 4097"/>
          <p:cNvSpPr/>
          <p:nvPr/>
        </p:nvSpPr>
        <p:spPr>
          <a:xfrm>
            <a:off x="791766" y="3497343"/>
            <a:ext cx="5865019" cy="22550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>
              <a:lnSpc>
                <a:spcPct val="180000"/>
              </a:lnSpc>
            </a:pPr>
            <a:endParaRPr lang="en-US" altLang="zh-CN" sz="17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262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146" name="矩形 6145"/>
          <p:cNvSpPr/>
          <p:nvPr/>
        </p:nvSpPr>
        <p:spPr>
          <a:xfrm>
            <a:off x="794862" y="797958"/>
            <a:ext cx="5865019" cy="22550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定滑轮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</a:p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定义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轴</a:t>
            </a: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</a:rPr>
              <a:t>　     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的滑轮。</a:t>
            </a:r>
          </a:p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实质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</a:rPr>
              <a:t>　                                         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特点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</a:rPr>
              <a:t>　                                         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96290" y="2020318"/>
            <a:ext cx="6460863" cy="2986856"/>
            <a:chOff x="1463" y="1340"/>
            <a:chExt cx="10116" cy="8784"/>
          </a:xfrm>
        </p:grpSpPr>
        <p:pic>
          <p:nvPicPr>
            <p:cNvPr id="9" name="Picture 2" descr="定滑轮实质0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84F9FE"/>
                </a:clrFrom>
                <a:clrTo>
                  <a:srgbClr val="84F9FE">
                    <a:alpha val="0"/>
                  </a:srgbClr>
                </a:clrTo>
              </a:clrChange>
            </a:blip>
            <a:srcRect l="14433" t="16905" r="63518" b="22195"/>
            <a:stretch>
              <a:fillRect/>
            </a:stretch>
          </p:blipFill>
          <p:spPr>
            <a:xfrm>
              <a:off x="3100" y="2393"/>
              <a:ext cx="3175" cy="65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Text Box 4"/>
            <p:cNvSpPr txBox="1"/>
            <p:nvPr/>
          </p:nvSpPr>
          <p:spPr>
            <a:xfrm>
              <a:off x="5823" y="7138"/>
              <a:ext cx="907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 flipH="1">
              <a:off x="5595" y="4418"/>
              <a:ext cx="30" cy="124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lg"/>
            </a:ln>
            <a:effectLst/>
          </p:spPr>
          <p:txBody>
            <a:bodyPr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12" name="Text Box 6"/>
            <p:cNvSpPr txBox="1"/>
            <p:nvPr/>
          </p:nvSpPr>
          <p:spPr>
            <a:xfrm>
              <a:off x="2343" y="6833"/>
              <a:ext cx="1200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b="1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auto">
            <a:xfrm>
              <a:off x="3800" y="4378"/>
              <a:ext cx="0" cy="1815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tailEnd type="triangle" w="med" len="lg"/>
            </a:ln>
            <a:effectLst/>
          </p:spPr>
          <p:txBody>
            <a:bodyPr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14" name="Text Box 8"/>
            <p:cNvSpPr txBox="1"/>
            <p:nvPr/>
          </p:nvSpPr>
          <p:spPr>
            <a:xfrm>
              <a:off x="4383" y="4393"/>
              <a:ext cx="840" cy="12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15" name="Text Box 13"/>
            <p:cNvSpPr txBox="1"/>
            <p:nvPr/>
          </p:nvSpPr>
          <p:spPr>
            <a:xfrm>
              <a:off x="3533" y="9038"/>
              <a:ext cx="3440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F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1</a:t>
              </a: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=</a:t>
              </a:r>
              <a:r>
                <a:rPr lang="en-US" altLang="zh-CN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F</a:t>
              </a:r>
              <a:r>
                <a:rPr lang="en-US" altLang="zh-CN" b="1" baseline="-25000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2</a:t>
              </a:r>
            </a:p>
          </p:txBody>
        </p:sp>
        <p:grpSp>
          <p:nvGrpSpPr>
            <p:cNvPr id="16" name="Group 25"/>
            <p:cNvGrpSpPr/>
            <p:nvPr/>
          </p:nvGrpSpPr>
          <p:grpSpPr>
            <a:xfrm>
              <a:off x="4595" y="3223"/>
              <a:ext cx="1080" cy="1223"/>
              <a:chOff x="2112" y="192"/>
              <a:chExt cx="432" cy="489"/>
            </a:xfrm>
          </p:grpSpPr>
          <p:sp>
            <p:nvSpPr>
              <p:cNvPr id="17" name="Text Box 26"/>
              <p:cNvSpPr txBox="1"/>
              <p:nvPr/>
            </p:nvSpPr>
            <p:spPr>
              <a:xfrm>
                <a:off x="2112" y="192"/>
                <a:ext cx="432" cy="4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  <a:r>
                  <a:rPr lang="en-US" altLang="zh-CN" sz="21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18" name="AutoShape 27"/>
              <p:cNvSpPr/>
              <p:nvPr/>
            </p:nvSpPr>
            <p:spPr bwMode="auto">
              <a:xfrm rot="5400000">
                <a:off x="2280" y="408"/>
                <a:ext cx="96" cy="336"/>
              </a:xfrm>
              <a:prstGeom prst="leftBrace">
                <a:avLst>
                  <a:gd name="adj1" fmla="val 29167"/>
                  <a:gd name="adj2" fmla="val 50000"/>
                </a:avLst>
              </a:prstGeom>
              <a:noFill/>
              <a:ln w="31750">
                <a:solidFill>
                  <a:srgbClr val="FF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defTabSz="3429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</p:grpSp>
        <p:grpSp>
          <p:nvGrpSpPr>
            <p:cNvPr id="19" name="Group 34"/>
            <p:cNvGrpSpPr/>
            <p:nvPr/>
          </p:nvGrpSpPr>
          <p:grpSpPr>
            <a:xfrm>
              <a:off x="3688" y="3223"/>
              <a:ext cx="1320" cy="1223"/>
              <a:chOff x="2208" y="1056"/>
              <a:chExt cx="528" cy="489"/>
            </a:xfrm>
          </p:grpSpPr>
          <p:sp>
            <p:nvSpPr>
              <p:cNvPr id="22" name="Text Box 35"/>
              <p:cNvSpPr txBox="1"/>
              <p:nvPr/>
            </p:nvSpPr>
            <p:spPr>
              <a:xfrm>
                <a:off x="2208" y="1056"/>
                <a:ext cx="528" cy="4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100" b="1" i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  <a:r>
                  <a:rPr lang="en-US" altLang="zh-CN" sz="2100" b="1" baseline="-250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23" name="AutoShape 36"/>
              <p:cNvSpPr/>
              <p:nvPr/>
            </p:nvSpPr>
            <p:spPr bwMode="auto">
              <a:xfrm rot="5400000">
                <a:off x="2376" y="1272"/>
                <a:ext cx="96" cy="336"/>
              </a:xfrm>
              <a:prstGeom prst="leftBrace">
                <a:avLst>
                  <a:gd name="adj1" fmla="val 29167"/>
                  <a:gd name="adj2" fmla="val 50296"/>
                </a:avLst>
              </a:prstGeom>
              <a:noFill/>
              <a:ln w="31750">
                <a:solidFill>
                  <a:schemeClr val="accent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defTabSz="3429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</p:grpSp>
        <p:sp>
          <p:nvSpPr>
            <p:cNvPr id="29" name="Text Box 49"/>
            <p:cNvSpPr txBox="1"/>
            <p:nvPr/>
          </p:nvSpPr>
          <p:spPr>
            <a:xfrm>
              <a:off x="1463" y="1415"/>
              <a:ext cx="5530" cy="109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b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定滑轮的实质</a:t>
              </a:r>
              <a:endParaRPr lang="en-US" altLang="zh-CN" b="1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0" name="Text Box 51"/>
            <p:cNvSpPr txBox="1"/>
            <p:nvPr/>
          </p:nvSpPr>
          <p:spPr>
            <a:xfrm>
              <a:off x="5361" y="1340"/>
              <a:ext cx="6218" cy="272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b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00FF"/>
                  </a:solidFill>
                  <a:latin typeface="Calibri" panose="020F0502020204030204" charset="0"/>
                  <a:ea typeface="宋体" panose="02010600030101010101" pitchFamily="2" charset="-122"/>
                </a:rPr>
                <a:t>滑轮属于杠杆类机械，由杠</a:t>
              </a:r>
              <a:endParaRPr lang="en-US" altLang="zh-CN" b="1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00FF"/>
                  </a:solidFill>
                  <a:latin typeface="Calibri" panose="020F0502020204030204" charset="0"/>
                  <a:ea typeface="宋体" panose="02010600030101010101" pitchFamily="2" charset="-122"/>
                </a:rPr>
                <a:t>杆平衡原理分析滑轮实质。</a:t>
              </a:r>
            </a:p>
          </p:txBody>
        </p:sp>
      </p:grpSp>
      <p:pic>
        <p:nvPicPr>
          <p:cNvPr id="31" name="人教版 八年级物理下册12.2滑轮 定滑轮不省力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4122" y="730091"/>
            <a:ext cx="2628424" cy="377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378132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170" name="矩形 7169"/>
          <p:cNvSpPr/>
          <p:nvPr/>
        </p:nvSpPr>
        <p:spPr>
          <a:xfrm>
            <a:off x="892017" y="730092"/>
            <a:ext cx="5865019" cy="44267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动滑轮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</a:p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定义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轴</a:t>
            </a: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</a:rPr>
              <a:t>　  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的滑轮。</a:t>
            </a:r>
          </a:p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实质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</a:rPr>
              <a:t>　                                         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特点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</a:rPr>
              <a:t>　                                         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  <a:p>
            <a:pPr fontAlgn="auto">
              <a:lnSpc>
                <a:spcPct val="100000"/>
              </a:lnSpc>
            </a:pPr>
            <a:endParaRPr lang="zh-CN" altLang="en-US" sz="17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99247" y="2005965"/>
            <a:ext cx="5157788" cy="2590775"/>
            <a:chOff x="1283" y="1773"/>
            <a:chExt cx="8555" cy="8199"/>
          </a:xfrm>
        </p:grpSpPr>
        <p:sp>
          <p:nvSpPr>
            <p:cNvPr id="25601" name="Text Box 3"/>
            <p:cNvSpPr txBox="1"/>
            <p:nvPr/>
          </p:nvSpPr>
          <p:spPr>
            <a:xfrm>
              <a:off x="1283" y="2343"/>
              <a:ext cx="3762" cy="21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动滑轮的实质</a:t>
              </a:r>
              <a:r>
                <a:rPr lang="en-US" altLang="zh-CN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: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动力臂为阻力臂</a:t>
              </a: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2</a:t>
              </a: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倍的杠杆</a:t>
              </a:r>
              <a:endPara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25602" name="Picture 2" descr="动滑轮"/>
            <p:cNvPicPr>
              <a:picLocks noChangeAspect="1"/>
            </p:cNvPicPr>
            <p:nvPr/>
          </p:nvPicPr>
          <p:blipFill>
            <a:blip r:embed="rId4"/>
            <a:srcRect l="28419" r="33685"/>
            <a:stretch>
              <a:fillRect/>
            </a:stretch>
          </p:blipFill>
          <p:spPr>
            <a:xfrm>
              <a:off x="5045" y="1773"/>
              <a:ext cx="4083" cy="80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Picture 3" descr="定滑轮实质 拷贝1"/>
            <p:cNvPicPr>
              <a:picLocks noChangeAspect="1"/>
            </p:cNvPicPr>
            <p:nvPr/>
          </p:nvPicPr>
          <p:blipFill>
            <a:blip r:embed="rId5"/>
            <a:srcRect l="28365" r="32687"/>
            <a:stretch>
              <a:fillRect/>
            </a:stretch>
          </p:blipFill>
          <p:spPr>
            <a:xfrm>
              <a:off x="4930" y="1773"/>
              <a:ext cx="4198" cy="80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Line 4"/>
            <p:cNvSpPr>
              <a:spLocks noChangeShapeType="1"/>
            </p:cNvSpPr>
            <p:nvPr/>
          </p:nvSpPr>
          <p:spPr bwMode="auto">
            <a:xfrm>
              <a:off x="7348" y="4773"/>
              <a:ext cx="0" cy="3630"/>
            </a:xfrm>
            <a:prstGeom prst="line">
              <a:avLst/>
            </a:prstGeom>
            <a:noFill/>
            <a:ln w="101600">
              <a:solidFill>
                <a:schemeClr val="accent2"/>
              </a:solidFill>
              <a:prstDash val="dash"/>
              <a:round/>
            </a:ln>
            <a:effectLst/>
          </p:spPr>
          <p:txBody>
            <a:bodyPr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5"/>
            <p:cNvSpPr txBox="1"/>
            <p:nvPr/>
          </p:nvSpPr>
          <p:spPr>
            <a:xfrm>
              <a:off x="5405" y="5358"/>
              <a:ext cx="720" cy="13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" name="Text Box 6"/>
            <p:cNvSpPr txBox="1"/>
            <p:nvPr/>
          </p:nvSpPr>
          <p:spPr>
            <a:xfrm>
              <a:off x="7263" y="3293"/>
              <a:ext cx="537" cy="13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·</a:t>
              </a:r>
            </a:p>
          </p:txBody>
        </p:sp>
        <p:sp>
          <p:nvSpPr>
            <p:cNvPr id="24" name="Line 7"/>
            <p:cNvSpPr>
              <a:spLocks noChangeShapeType="1"/>
            </p:cNvSpPr>
            <p:nvPr/>
          </p:nvSpPr>
          <p:spPr bwMode="auto">
            <a:xfrm>
              <a:off x="8520" y="2745"/>
              <a:ext cx="0" cy="3628"/>
            </a:xfrm>
            <a:prstGeom prst="line">
              <a:avLst/>
            </a:prstGeom>
            <a:noFill/>
            <a:ln w="101600">
              <a:solidFill>
                <a:srgbClr val="FF0000"/>
              </a:solidFill>
              <a:prstDash val="dash"/>
              <a:round/>
            </a:ln>
            <a:effectLst/>
          </p:spPr>
          <p:txBody>
            <a:bodyPr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Line 8"/>
            <p:cNvSpPr>
              <a:spLocks noChangeShapeType="1"/>
            </p:cNvSpPr>
            <p:nvPr/>
          </p:nvSpPr>
          <p:spPr bwMode="auto">
            <a:xfrm>
              <a:off x="8520" y="3543"/>
              <a:ext cx="0" cy="1815"/>
            </a:xfrm>
            <a:prstGeom prst="line">
              <a:avLst/>
            </a:prstGeom>
            <a:noFill/>
            <a:ln w="101600">
              <a:solidFill>
                <a:srgbClr val="FF0000"/>
              </a:solidFill>
              <a:round/>
              <a:headEnd type="triangle" w="med" len="med"/>
            </a:ln>
            <a:effectLst/>
          </p:spPr>
          <p:txBody>
            <a:bodyPr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Line 9"/>
            <p:cNvSpPr>
              <a:spLocks noChangeShapeType="1"/>
            </p:cNvSpPr>
            <p:nvPr/>
          </p:nvSpPr>
          <p:spPr bwMode="auto">
            <a:xfrm>
              <a:off x="7358" y="6130"/>
              <a:ext cx="0" cy="2130"/>
            </a:xfrm>
            <a:prstGeom prst="line">
              <a:avLst/>
            </a:prstGeom>
            <a:noFill/>
            <a:ln w="101600">
              <a:solidFill>
                <a:schemeClr val="accent2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AutoShape 10"/>
            <p:cNvSpPr/>
            <p:nvPr/>
          </p:nvSpPr>
          <p:spPr bwMode="auto">
            <a:xfrm rot="16126207">
              <a:off x="6603" y="5620"/>
              <a:ext cx="315" cy="1165"/>
            </a:xfrm>
            <a:prstGeom prst="leftBrace">
              <a:avLst>
                <a:gd name="adj1" fmla="val 27083"/>
                <a:gd name="adj2" fmla="val 50000"/>
              </a:avLst>
            </a:prstGeom>
            <a:noFill/>
            <a:ln w="38100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AutoShape 11"/>
            <p:cNvSpPr/>
            <p:nvPr/>
          </p:nvSpPr>
          <p:spPr bwMode="auto">
            <a:xfrm rot="5400000">
              <a:off x="7110" y="4423"/>
              <a:ext cx="395" cy="2425"/>
            </a:xfrm>
            <a:prstGeom prst="leftBrace">
              <a:avLst>
                <a:gd name="adj1" fmla="val 45000"/>
                <a:gd name="adj2" fmla="val 30630"/>
              </a:avLst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 wrap="none" anchor="ctr"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Text Box 12"/>
            <p:cNvSpPr txBox="1">
              <a:spLocks noChangeArrowheads="1"/>
            </p:cNvSpPr>
            <p:nvPr/>
          </p:nvSpPr>
          <p:spPr bwMode="auto">
            <a:xfrm>
              <a:off x="6563" y="4810"/>
              <a:ext cx="1065" cy="116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defTabSz="342900">
                <a:spcBef>
                  <a:spcPct val="50000"/>
                </a:spcBef>
                <a:buClr>
                  <a:srgbClr val="000000"/>
                </a:buClr>
                <a:defRPr/>
              </a:pPr>
              <a:r>
                <a:rPr lang="en-US" altLang="zh-CN" i="1" noProof="1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baseline="-25000" noProof="1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2" name="Text Box 13"/>
            <p:cNvSpPr txBox="1">
              <a:spLocks noChangeArrowheads="1"/>
            </p:cNvSpPr>
            <p:nvPr/>
          </p:nvSpPr>
          <p:spPr bwMode="auto">
            <a:xfrm>
              <a:off x="6360" y="6158"/>
              <a:ext cx="898" cy="116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defTabSz="342900">
                <a:spcBef>
                  <a:spcPct val="50000"/>
                </a:spcBef>
                <a:buClr>
                  <a:srgbClr val="000000"/>
                </a:buClr>
                <a:defRPr/>
              </a:pPr>
              <a:r>
                <a:rPr lang="en-US" altLang="zh-CN" i="1" noProof="1">
                  <a:solidFill>
                    <a:schemeClr val="accent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baseline="-25000" noProof="1">
                  <a:solidFill>
                    <a:schemeClr val="accent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33" name="Text Box 15"/>
            <p:cNvSpPr txBox="1"/>
            <p:nvPr/>
          </p:nvSpPr>
          <p:spPr>
            <a:xfrm>
              <a:off x="1418" y="8803"/>
              <a:ext cx="4492" cy="11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</a:t>
              </a: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b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b="1" i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b="1" baseline="-250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</a:t>
              </a: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b="1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b="1" i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b="1" baseline="-250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b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/2</a:t>
              </a:r>
            </a:p>
          </p:txBody>
        </p:sp>
        <p:sp>
          <p:nvSpPr>
            <p:cNvPr id="34" name="Text Box 4"/>
            <p:cNvSpPr txBox="1"/>
            <p:nvPr/>
          </p:nvSpPr>
          <p:spPr>
            <a:xfrm>
              <a:off x="8788" y="3813"/>
              <a:ext cx="1050" cy="11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36" name="Text Box 7"/>
            <p:cNvSpPr txBox="1"/>
            <p:nvPr/>
          </p:nvSpPr>
          <p:spPr>
            <a:xfrm>
              <a:off x="6293" y="7100"/>
              <a:ext cx="845" cy="11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pic>
        <p:nvPicPr>
          <p:cNvPr id="3" name="人教版 八年级物理下册12.2滑轮 动滑轮省力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34614" y="730092"/>
            <a:ext cx="2556510" cy="401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60727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pic>
        <p:nvPicPr>
          <p:cNvPr id="11267" name="Image0500.jpe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59880" y="1337549"/>
            <a:ext cx="2082404" cy="2468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12289"/>
          <p:cNvSpPr/>
          <p:nvPr>
            <p:custDataLst>
              <p:tags r:id="rId2"/>
            </p:custDataLst>
          </p:nvPr>
        </p:nvSpPr>
        <p:spPr>
          <a:xfrm>
            <a:off x="794862" y="730092"/>
            <a:ext cx="5865019" cy="376189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探究定滑轮的特点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</a:p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如图甲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用</a:t>
            </a: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</a:rPr>
              <a:t>　　　　　　　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测出钩码的重力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;</a:t>
            </a:r>
          </a:p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如图乙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用弹簧测力计使钩码提升一定的高度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并使拉力方向</a:t>
            </a: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</a:rPr>
              <a:t>　　　　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分别记录弹簧测力计的示数和拉力的方向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</a:rPr>
              <a:t>弹簧测力计和钩码移动的距离。</a:t>
            </a:r>
            <a:endParaRPr lang="en-US" altLang="zh-CN" sz="1700" b="1">
              <a:solidFill>
                <a:srgbClr val="000000"/>
              </a:solidFill>
              <a:latin typeface="宋体" panose="02010600030101010101" pitchFamily="2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(2)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探究动滑轮的特点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:</a:t>
            </a:r>
            <a:endParaRPr lang="en-US" altLang="zh-CN" sz="1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如图丙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使用动滑轮将钩码提升一定的高度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拉力方向始终</a:t>
            </a:r>
            <a:endParaRPr lang="zh-CN" altLang="en-US" sz="1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　　　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记录弹簧测力计的示数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以及弹簧测力计和钩码移动的距离。</a:t>
            </a:r>
            <a:endParaRPr lang="zh-CN" altLang="en-US" sz="1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分析数据可知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:</a:t>
            </a:r>
            <a:endParaRPr lang="en-US" altLang="zh-CN" sz="1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(1)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定滑轮工作时的特点是</a:t>
            </a: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　　　　　　　　　　　　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弹簧测力计移动的距离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s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与钩码上升的高度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h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的关系是</a:t>
            </a: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　         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1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(2)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动滑轮工作时的特点是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______________________________</a:t>
            </a:r>
            <a:endParaRPr lang="en-US" altLang="zh-CN" sz="1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　　　　　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弹簧测力计移动的距离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s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与钩码上升的高度</a:t>
            </a:r>
            <a:r>
              <a:rPr lang="en-US" altLang="zh-CN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h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的关系是</a:t>
            </a:r>
            <a:r>
              <a:rPr lang="zh-CN" altLang="en-US" sz="1700" b="1" u="sng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　　　　　　</a:t>
            </a:r>
            <a:r>
              <a:rPr lang="zh-CN" altLang="en-US" sz="1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1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17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endParaRPr lang="zh-CN" altLang="en-US" sz="17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618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983</Words>
  <Application>Microsoft Office PowerPoint</Application>
  <PresentationFormat>全屏显示(16:9)</PresentationFormat>
  <Paragraphs>127</Paragraphs>
  <Slides>15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21</cp:revision>
  <dcterms:created xsi:type="dcterms:W3CDTF">2020-02-27T12:41:50Z</dcterms:created>
  <dcterms:modified xsi:type="dcterms:W3CDTF">2020-04-30T08:08:51Z</dcterms:modified>
</cp:coreProperties>
</file>